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3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05" autoAdjust="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52C9-F8CA-40A9-BB67-ED7EE237B7E2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A34-6F00-4606-97B2-D92E0B52B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16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52C9-F8CA-40A9-BB67-ED7EE237B7E2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A34-6F00-4606-97B2-D92E0B52B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25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52C9-F8CA-40A9-BB67-ED7EE237B7E2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A34-6F00-4606-97B2-D92E0B52B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75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52C9-F8CA-40A9-BB67-ED7EE237B7E2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A34-6F00-4606-97B2-D92E0B52B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67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52C9-F8CA-40A9-BB67-ED7EE237B7E2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A34-6F00-4606-97B2-D92E0B52B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40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52C9-F8CA-40A9-BB67-ED7EE237B7E2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A34-6F00-4606-97B2-D92E0B52B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22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52C9-F8CA-40A9-BB67-ED7EE237B7E2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A34-6F00-4606-97B2-D92E0B52B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12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52C9-F8CA-40A9-BB67-ED7EE237B7E2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A34-6F00-4606-97B2-D92E0B52B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89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52C9-F8CA-40A9-BB67-ED7EE237B7E2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A34-6F00-4606-97B2-D92E0B52B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1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52C9-F8CA-40A9-BB67-ED7EE237B7E2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A34-6F00-4606-97B2-D92E0B52B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71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52C9-F8CA-40A9-BB67-ED7EE237B7E2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A34-6F00-4606-97B2-D92E0B52B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64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52C9-F8CA-40A9-BB67-ED7EE237B7E2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15A34-6F00-4606-97B2-D92E0B52B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5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youtube.com/watch?v=C4Dc3EG7BO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youtube.com/watch?v=ZonL8PT1yR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61505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3366FF"/>
                </a:solidFill>
              </a:rPr>
              <a:t>大家來</a:t>
            </a:r>
            <a:r>
              <a:rPr lang="zh-TW" altLang="en-US" b="1" dirty="0" smtClean="0">
                <a:solidFill>
                  <a:srgbClr val="CC0099"/>
                </a:solidFill>
              </a:rPr>
              <a:t>「找碴」</a:t>
            </a:r>
            <a:endParaRPr lang="zh-TW" altLang="en-US" b="1" dirty="0">
              <a:solidFill>
                <a:srgbClr val="CC0099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看看影片中的事故，事先有哪些工作未做到，我們可以怎麼預防？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altLang="zh-TW" dirty="0" smtClean="0"/>
          </a:p>
          <a:p>
            <a:pPr marL="109728" indent="0">
              <a:buNone/>
            </a:pPr>
            <a:endParaRPr lang="en-US" altLang="zh-TW" dirty="0" smtClean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59" y="2780928"/>
            <a:ext cx="4591050" cy="3333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77336" y="611653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600" dirty="0" smtClean="0"/>
              <a:t>影片來源：公視新聞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689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78" y="1733277"/>
            <a:ext cx="2101835" cy="19214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6" y="2089054"/>
            <a:ext cx="2034767" cy="13111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78" y="3871274"/>
            <a:ext cx="2125224" cy="1583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2752" y="7647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3366FF"/>
                </a:solidFill>
                <a:latin typeface="+mj-ea"/>
              </a:rPr>
              <a:t>騎乘自行車之前你要</a:t>
            </a:r>
            <a:r>
              <a:rPr lang="zh-TW" altLang="en-US" sz="4000" b="1" dirty="0">
                <a:solidFill>
                  <a:srgbClr val="3366FF"/>
                </a:solidFill>
                <a:latin typeface="+mj-ea"/>
              </a:rPr>
              <a:t>先</a:t>
            </a:r>
            <a:r>
              <a:rPr lang="zh-TW" altLang="en-US" sz="4000" b="1" dirty="0" smtClean="0">
                <a:solidFill>
                  <a:srgbClr val="3366FF"/>
                </a:solidFill>
                <a:latin typeface="+mj-ea"/>
              </a:rPr>
              <a:t>做的</a:t>
            </a:r>
            <a:r>
              <a:rPr lang="en-US" altLang="zh-TW" sz="4000" b="1" dirty="0" smtClean="0">
                <a:solidFill>
                  <a:srgbClr val="3366FF"/>
                </a:solidFill>
                <a:latin typeface="+mj-ea"/>
              </a:rPr>
              <a:t>…</a:t>
            </a:r>
            <a:endParaRPr lang="zh-TW" altLang="en-US" sz="4000" b="1" dirty="0">
              <a:solidFill>
                <a:srgbClr val="3366FF"/>
              </a:solidFill>
              <a:latin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18140" y="3480859"/>
            <a:ext cx="1656184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自行車安全帽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943863" y="3482381"/>
            <a:ext cx="136815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自行車剎車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98187" y="5494189"/>
            <a:ext cx="1369405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自行車響鈴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418140" y="5494189"/>
            <a:ext cx="18002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自行車</a:t>
            </a:r>
            <a:r>
              <a:rPr lang="zh-TW" altLang="en-US" dirty="0"/>
              <a:t>反光設備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6" y="4029938"/>
            <a:ext cx="2123248" cy="14213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02" y="1983013"/>
            <a:ext cx="2290610" cy="3776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799064" y="5863521"/>
            <a:ext cx="6391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就是自己的身體狀況啦～</a:t>
            </a:r>
            <a:endParaRPr lang="zh-TW" alt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933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013323" y="2077869"/>
            <a:ext cx="553998" cy="3416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還有一</a:t>
            </a:r>
            <a:r>
              <a:rPr lang="zh-TW" altLang="en-US" sz="2400" b="1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件</a:t>
            </a:r>
            <a:r>
              <a:rPr lang="zh-TW" altLang="en-US" sz="2400" b="1" dirty="0" smtClean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很重要的事</a:t>
            </a:r>
            <a:r>
              <a:rPr lang="en-US" altLang="zh-TW" sz="2400" b="1" dirty="0" smtClean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580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3366FF"/>
                </a:solidFill>
              </a:rPr>
              <a:t>自行車常識小提醒</a:t>
            </a:r>
            <a:endParaRPr lang="zh-TW" altLang="en-US" sz="4000" b="1" dirty="0">
              <a:solidFill>
                <a:srgbClr val="3366FF"/>
              </a:solidFill>
            </a:endParaRPr>
          </a:p>
        </p:txBody>
      </p:sp>
      <p:pic>
        <p:nvPicPr>
          <p:cNvPr id="4" name="腳踏車small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688" y="1844824"/>
            <a:ext cx="5616624" cy="4212468"/>
          </a:xfrm>
        </p:spPr>
      </p:pic>
    </p:spTree>
    <p:extLst>
      <p:ext uri="{BB962C8B-B14F-4D97-AF65-F5344CB8AC3E}">
        <p14:creationId xmlns:p14="http://schemas.microsoft.com/office/powerpoint/2010/main" val="2439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973508"/>
            <a:ext cx="2232248" cy="10668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3366FF"/>
                </a:solidFill>
              </a:rPr>
              <a:t>小提醒</a:t>
            </a:r>
            <a:endParaRPr lang="zh-TW" altLang="en-US" b="1" dirty="0">
              <a:solidFill>
                <a:srgbClr val="3366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96316"/>
            <a:ext cx="8229600" cy="4161851"/>
          </a:xfrm>
        </p:spPr>
        <p:txBody>
          <a:bodyPr>
            <a:normAutofit/>
          </a:bodyPr>
          <a:lstStyle/>
          <a:p>
            <a:r>
              <a:rPr lang="zh-TW" altLang="zh-TW" dirty="0"/>
              <a:t>行駛慢車道 </a:t>
            </a:r>
          </a:p>
          <a:p>
            <a:r>
              <a:rPr lang="zh-TW" altLang="zh-TW" dirty="0"/>
              <a:t>不逆向</a:t>
            </a:r>
          </a:p>
          <a:p>
            <a:r>
              <a:rPr lang="zh-TW" altLang="zh-TW" dirty="0"/>
              <a:t>禁止穿越雙黃線</a:t>
            </a:r>
            <a:endParaRPr lang="en-US" altLang="zh-TW" dirty="0"/>
          </a:p>
          <a:p>
            <a:r>
              <a:rPr lang="zh-TW" altLang="zh-TW" dirty="0"/>
              <a:t>當人騎乘在腳踏車上時，歸類在「車」，需遵守車的規則</a:t>
            </a:r>
            <a:r>
              <a:rPr lang="zh-TW" altLang="en-US" dirty="0"/>
              <a:t>。當人</a:t>
            </a:r>
            <a:r>
              <a:rPr lang="zh-TW" altLang="zh-TW" dirty="0"/>
              <a:t>用牽</a:t>
            </a:r>
            <a:r>
              <a:rPr lang="zh-TW" altLang="en-US" dirty="0"/>
              <a:t>車</a:t>
            </a:r>
            <a:r>
              <a:rPr lang="zh-TW" altLang="zh-TW" dirty="0"/>
              <a:t>的</a:t>
            </a:r>
            <a:r>
              <a:rPr lang="zh-TW" altLang="en-US" dirty="0"/>
              <a:t>方式</a:t>
            </a:r>
            <a:r>
              <a:rPr lang="zh-TW" altLang="zh-TW" dirty="0"/>
              <a:t>，則歸類在「人」，需遵守行人的規則。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8" y="1535962"/>
            <a:ext cx="316835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2884032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22" y="5157192"/>
            <a:ext cx="1943869" cy="1482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乘號 7"/>
          <p:cNvSpPr/>
          <p:nvPr/>
        </p:nvSpPr>
        <p:spPr>
          <a:xfrm>
            <a:off x="6228184" y="1501285"/>
            <a:ext cx="2664296" cy="2445618"/>
          </a:xfrm>
          <a:prstGeom prst="mathMultiply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5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3366FF"/>
                </a:solidFill>
              </a:rPr>
              <a:t>交叉路的自行車守則</a:t>
            </a:r>
            <a:endParaRPr lang="zh-TW" altLang="en-US" b="1" dirty="0">
              <a:solidFill>
                <a:srgbClr val="3366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988840"/>
            <a:ext cx="7931224" cy="370527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停</a:t>
            </a:r>
            <a:r>
              <a:rPr lang="zh-TW" altLang="en-US" dirty="0" smtClean="0"/>
              <a:t>：減速停車</a:t>
            </a:r>
            <a:endParaRPr lang="en-US" altLang="zh-TW" dirty="0" smtClean="0"/>
          </a:p>
          <a:p>
            <a:pPr marL="109728" indent="0">
              <a:buNone/>
            </a:pPr>
            <a:endParaRPr lang="en-US" altLang="zh-TW" dirty="0" smtClean="0"/>
          </a:p>
          <a:p>
            <a:r>
              <a:rPr lang="zh-TW" altLang="en-US" sz="5400" dirty="0" smtClean="0">
                <a:solidFill>
                  <a:srgbClr val="FF0000"/>
                </a:solidFill>
              </a:rPr>
              <a:t>看</a:t>
            </a:r>
            <a:r>
              <a:rPr lang="zh-TW" altLang="en-US" dirty="0" smtClean="0"/>
              <a:t>：左看右看後看左看</a:t>
            </a:r>
            <a:endParaRPr lang="en-US" altLang="zh-TW" dirty="0" smtClean="0"/>
          </a:p>
          <a:p>
            <a:pPr marL="109728" indent="0">
              <a:buNone/>
            </a:pPr>
            <a:endParaRPr lang="en-US" altLang="zh-TW" dirty="0" smtClean="0"/>
          </a:p>
          <a:p>
            <a:r>
              <a:rPr lang="zh-TW" altLang="en-US" sz="5400" dirty="0" smtClean="0">
                <a:solidFill>
                  <a:srgbClr val="FF0000"/>
                </a:solidFill>
              </a:rPr>
              <a:t>聽</a:t>
            </a:r>
            <a:r>
              <a:rPr lang="zh-TW" altLang="en-US" dirty="0" smtClean="0"/>
              <a:t>：聽附近的車聲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48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3366FF"/>
                </a:solidFill>
              </a:rPr>
              <a:t>交叉路口停看聽</a:t>
            </a:r>
            <a:endParaRPr lang="zh-TW" altLang="en-US" b="1" dirty="0">
              <a:solidFill>
                <a:srgbClr val="3366FF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7658470" cy="5225052"/>
          </a:xfrm>
        </p:spPr>
      </p:pic>
      <p:sp>
        <p:nvSpPr>
          <p:cNvPr id="5" name="圓角矩形 4"/>
          <p:cNvSpPr/>
          <p:nvPr/>
        </p:nvSpPr>
        <p:spPr>
          <a:xfrm>
            <a:off x="5918783" y="5517232"/>
            <a:ext cx="288032" cy="504056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941438" y="1628800"/>
            <a:ext cx="288032" cy="504056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770236" y="4653136"/>
            <a:ext cx="288032" cy="50405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149350" y="2348880"/>
            <a:ext cx="288032" cy="50405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 rot="5400000">
            <a:off x="2293366" y="4833156"/>
            <a:ext cx="288032" cy="50405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 rot="5400000">
            <a:off x="6696236" y="2328926"/>
            <a:ext cx="288032" cy="50405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 rot="5400000">
            <a:off x="1609290" y="3827674"/>
            <a:ext cx="288032" cy="504056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 rot="5400000">
            <a:off x="7272300" y="3085010"/>
            <a:ext cx="288032" cy="504056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8365821" y="2092854"/>
            <a:ext cx="288032" cy="50405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7881763" y="2706462"/>
            <a:ext cx="461665" cy="3404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/>
              <a:t>騎乘</a:t>
            </a:r>
            <a:r>
              <a:rPr lang="zh-TW" altLang="en-US" dirty="0" smtClean="0"/>
              <a:t>自行車時停車位置。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16" y="2073035"/>
            <a:ext cx="30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8252443" y="2702627"/>
            <a:ext cx="461665" cy="3404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/>
              <a:t>牽</a:t>
            </a:r>
            <a:r>
              <a:rPr lang="zh-TW" altLang="en-US" dirty="0" smtClean="0"/>
              <a:t>自行車時停車位置。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5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3366FF"/>
                </a:solidFill>
              </a:rPr>
              <a:t>自行車轉彎需知</a:t>
            </a:r>
            <a:r>
              <a:rPr lang="zh-TW" altLang="en-US" sz="3600" b="1" dirty="0" smtClean="0">
                <a:solidFill>
                  <a:srgbClr val="CC0099"/>
                </a:solidFill>
              </a:rPr>
              <a:t>（直接轉彎）</a:t>
            </a:r>
            <a:endParaRPr lang="zh-TW" altLang="en-US" sz="3600" b="1" dirty="0">
              <a:solidFill>
                <a:srgbClr val="CC0099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54167"/>
            <a:ext cx="6912768" cy="4464496"/>
          </a:xfrm>
        </p:spPr>
      </p:pic>
      <p:sp>
        <p:nvSpPr>
          <p:cNvPr id="5" name="上彎箭號 4"/>
          <p:cNvSpPr/>
          <p:nvPr/>
        </p:nvSpPr>
        <p:spPr>
          <a:xfrm>
            <a:off x="2051720" y="3284984"/>
            <a:ext cx="2592288" cy="1656184"/>
          </a:xfrm>
          <a:prstGeom prst="bentUpArrow">
            <a:avLst>
              <a:gd name="adj1" fmla="val 9883"/>
              <a:gd name="adj2" fmla="val 9977"/>
              <a:gd name="adj3" fmla="val 24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上彎箭號 5"/>
          <p:cNvSpPr/>
          <p:nvPr/>
        </p:nvSpPr>
        <p:spPr>
          <a:xfrm rot="16200000">
            <a:off x="2267744" y="3717032"/>
            <a:ext cx="2592288" cy="2160240"/>
          </a:xfrm>
          <a:prstGeom prst="bentUpArrow">
            <a:avLst>
              <a:gd name="adj1" fmla="val 7363"/>
              <a:gd name="adj2" fmla="val 9977"/>
              <a:gd name="adj3" fmla="val 1577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上彎箭號 6"/>
          <p:cNvSpPr/>
          <p:nvPr/>
        </p:nvSpPr>
        <p:spPr>
          <a:xfrm rot="10800000">
            <a:off x="3538687" y="3645024"/>
            <a:ext cx="2592288" cy="1656184"/>
          </a:xfrm>
          <a:prstGeom prst="bentUpArrow">
            <a:avLst>
              <a:gd name="adj1" fmla="val 9883"/>
              <a:gd name="adj2" fmla="val 9977"/>
              <a:gd name="adj3" fmla="val 24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上彎箭號 7"/>
          <p:cNvSpPr/>
          <p:nvPr/>
        </p:nvSpPr>
        <p:spPr>
          <a:xfrm rot="5400000">
            <a:off x="3394672" y="2636912"/>
            <a:ext cx="2592288" cy="2304257"/>
          </a:xfrm>
          <a:prstGeom prst="bentUpArrow">
            <a:avLst>
              <a:gd name="adj1" fmla="val 7363"/>
              <a:gd name="adj2" fmla="val 9977"/>
              <a:gd name="adj3" fmla="val 1577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>
            <a:off x="1393878" y="2657541"/>
            <a:ext cx="3907971" cy="2262996"/>
          </a:xfrm>
          <a:custGeom>
            <a:avLst/>
            <a:gdLst>
              <a:gd name="connsiteX0" fmla="*/ 0 w 3907971"/>
              <a:gd name="connsiteY0" fmla="*/ 2231572 h 2262996"/>
              <a:gd name="connsiteX1" fmla="*/ 250371 w 3907971"/>
              <a:gd name="connsiteY1" fmla="*/ 2231572 h 2262996"/>
              <a:gd name="connsiteX2" fmla="*/ 1480457 w 3907971"/>
              <a:gd name="connsiteY2" fmla="*/ 1905000 h 2262996"/>
              <a:gd name="connsiteX3" fmla="*/ 2634343 w 3907971"/>
              <a:gd name="connsiteY3" fmla="*/ 1382486 h 2262996"/>
              <a:gd name="connsiteX4" fmla="*/ 3559628 w 3907971"/>
              <a:gd name="connsiteY4" fmla="*/ 718457 h 2262996"/>
              <a:gd name="connsiteX5" fmla="*/ 3907971 w 3907971"/>
              <a:gd name="connsiteY5" fmla="*/ 0 h 226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971" h="2262996">
                <a:moveTo>
                  <a:pt x="0" y="2231572"/>
                </a:moveTo>
                <a:cubicBezTo>
                  <a:pt x="1814" y="2258786"/>
                  <a:pt x="3628" y="2286001"/>
                  <a:pt x="250371" y="2231572"/>
                </a:cubicBezTo>
                <a:cubicBezTo>
                  <a:pt x="497114" y="2177143"/>
                  <a:pt x="1083128" y="2046514"/>
                  <a:pt x="1480457" y="1905000"/>
                </a:cubicBezTo>
                <a:cubicBezTo>
                  <a:pt x="1877786" y="1763486"/>
                  <a:pt x="2287815" y="1580243"/>
                  <a:pt x="2634343" y="1382486"/>
                </a:cubicBezTo>
                <a:cubicBezTo>
                  <a:pt x="2980871" y="1184729"/>
                  <a:pt x="3347357" y="948871"/>
                  <a:pt x="3559628" y="718457"/>
                </a:cubicBezTo>
                <a:cubicBezTo>
                  <a:pt x="3771899" y="488043"/>
                  <a:pt x="3839935" y="244021"/>
                  <a:pt x="3907971" y="0"/>
                </a:cubicBezTo>
              </a:path>
            </a:pathLst>
          </a:custGeom>
          <a:noFill/>
          <a:ln w="50800" cmpd="sng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乘號 35"/>
          <p:cNvSpPr/>
          <p:nvPr/>
        </p:nvSpPr>
        <p:spPr>
          <a:xfrm>
            <a:off x="2628694" y="2132856"/>
            <a:ext cx="3600400" cy="3960440"/>
          </a:xfrm>
          <a:prstGeom prst="mathMultiply">
            <a:avLst>
              <a:gd name="adj1" fmla="val 13543"/>
            </a:avLst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0400" y="980728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3366FF"/>
                </a:solidFill>
              </a:rPr>
              <a:t>自行車轉彎需知</a:t>
            </a:r>
            <a:r>
              <a:rPr lang="zh-TW" altLang="en-US" sz="3600" b="1" dirty="0" smtClean="0">
                <a:solidFill>
                  <a:srgbClr val="CC0099"/>
                </a:solidFill>
              </a:rPr>
              <a:t>（二段式轉彎</a:t>
            </a:r>
            <a:r>
              <a:rPr lang="zh-TW" altLang="en-US" sz="3600" b="1" dirty="0">
                <a:solidFill>
                  <a:srgbClr val="CC0099"/>
                </a:solidFill>
              </a:rPr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80842"/>
            <a:ext cx="8229600" cy="4325112"/>
          </a:xfrm>
        </p:spPr>
        <p:txBody>
          <a:bodyPr/>
          <a:lstStyle/>
          <a:p>
            <a:r>
              <a:rPr lang="zh-TW" altLang="en-US" dirty="0"/>
              <a:t>禁行機</a:t>
            </a:r>
            <a:r>
              <a:rPr lang="zh-TW" altLang="en-US" dirty="0" smtClean="0"/>
              <a:t>慢車</a:t>
            </a:r>
            <a:endParaRPr lang="en-US" altLang="zh-TW" dirty="0" smtClean="0"/>
          </a:p>
          <a:p>
            <a:r>
              <a:rPr lang="zh-TW" altLang="en-US" dirty="0" smtClean="0"/>
              <a:t>設有兩段式左轉標誌</a:t>
            </a:r>
          </a:p>
        </p:txBody>
      </p:sp>
      <p:sp>
        <p:nvSpPr>
          <p:cNvPr id="5" name="矩形 4"/>
          <p:cNvSpPr/>
          <p:nvPr/>
        </p:nvSpPr>
        <p:spPr>
          <a:xfrm>
            <a:off x="1794685" y="6194932"/>
            <a:ext cx="558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圖片來源</a:t>
            </a:r>
            <a:r>
              <a:rPr lang="en-US" altLang="zh-TW" dirty="0" smtClean="0"/>
              <a:t>:http</a:t>
            </a:r>
            <a:r>
              <a:rPr lang="en-US" altLang="zh-TW" dirty="0"/>
              <a:t>://163.32.129.12/tm2011/A12/b/a03.htm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10" y="3388209"/>
            <a:ext cx="4392488" cy="2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3366FF"/>
                </a:solidFill>
              </a:rPr>
              <a:t>大家來</a:t>
            </a:r>
            <a:r>
              <a:rPr lang="zh-TW" altLang="en-US" b="1" dirty="0" smtClean="0">
                <a:solidFill>
                  <a:srgbClr val="CC0099"/>
                </a:solidFill>
              </a:rPr>
              <a:t>「找碴」</a:t>
            </a:r>
            <a:endParaRPr lang="zh-TW" altLang="en-US" b="1" dirty="0">
              <a:solidFill>
                <a:srgbClr val="CC0099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看看影片中的事故，事先有哪些工作未做到，我們可以怎麼預防？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altLang="zh-TW" dirty="0" smtClean="0"/>
          </a:p>
          <a:p>
            <a:pPr marL="109728" indent="0">
              <a:buNone/>
            </a:pPr>
            <a:endParaRPr lang="en-US" altLang="zh-TW" dirty="0" smtClean="0"/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708920"/>
            <a:ext cx="4814747" cy="33843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77336" y="611653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600" dirty="0" smtClean="0"/>
              <a:t>影片來源：臺北市交通局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159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223</Words>
  <Application>Microsoft Office PowerPoint</Application>
  <PresentationFormat>如螢幕大小 (4:3)</PresentationFormat>
  <Paragraphs>33</Paragraphs>
  <Slides>10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騎乘自行車之前你要先做的…</vt:lpstr>
      <vt:lpstr>自行車常識小提醒</vt:lpstr>
      <vt:lpstr>小提醒</vt:lpstr>
      <vt:lpstr>交叉路的自行車守則</vt:lpstr>
      <vt:lpstr>交叉路口停看聽</vt:lpstr>
      <vt:lpstr>自行車轉彎需知（直接轉彎）</vt:lpstr>
      <vt:lpstr>自行車轉彎需知（二段式轉彎）</vt:lpstr>
      <vt:lpstr>大家來「找碴」</vt:lpstr>
      <vt:lpstr>大家來「找碴」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交通安全教育-自行車安全</dc:title>
  <dc:creator>yishan</dc:creator>
  <cp:lastModifiedBy>PowerUser</cp:lastModifiedBy>
  <cp:revision>27</cp:revision>
  <dcterms:created xsi:type="dcterms:W3CDTF">2015-05-15T04:49:59Z</dcterms:created>
  <dcterms:modified xsi:type="dcterms:W3CDTF">2015-12-18T09:06:41Z</dcterms:modified>
</cp:coreProperties>
</file>