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notesMasterIdLst>
    <p:notesMasterId r:id="rId11"/>
  </p:notesMasterIdLst>
  <p:handoutMasterIdLst>
    <p:handoutMasterId r:id="rId12"/>
  </p:handoutMasterIdLst>
  <p:sldIdLst>
    <p:sldId id="355" r:id="rId2"/>
    <p:sldId id="503" r:id="rId3"/>
    <p:sldId id="471" r:id="rId4"/>
    <p:sldId id="496" r:id="rId5"/>
    <p:sldId id="500" r:id="rId6"/>
    <p:sldId id="472" r:id="rId7"/>
    <p:sldId id="473" r:id="rId8"/>
    <p:sldId id="478" r:id="rId9"/>
    <p:sldId id="495" r:id="rId10"/>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劉美玲" initials="劉美玲" lastIdx="6" clrIdx="0">
    <p:extLst>
      <p:ext uri="{19B8F6BF-5375-455C-9EA6-DF929625EA0E}">
        <p15:presenceInfo xmlns:p15="http://schemas.microsoft.com/office/powerpoint/2012/main" userId="S-1-5-21-1796681515-1547619961-2817508265-10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1" autoAdjust="0"/>
    <p:restoredTop sz="94672" autoAdjust="0"/>
  </p:normalViewPr>
  <p:slideViewPr>
    <p:cSldViewPr>
      <p:cViewPr varScale="1">
        <p:scale>
          <a:sx n="88" d="100"/>
          <a:sy n="88" d="100"/>
        </p:scale>
        <p:origin x="1074" y="96"/>
      </p:cViewPr>
      <p:guideLst>
        <p:guide orient="horz" pos="2160"/>
        <p:guide pos="2880"/>
      </p:guideLst>
    </p:cSldViewPr>
  </p:slideViewPr>
  <p:outlineViewPr>
    <p:cViewPr>
      <p:scale>
        <a:sx n="33" d="100"/>
        <a:sy n="33" d="100"/>
      </p:scale>
      <p:origin x="0" y="1044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5A3366E0-E219-4034-BEB9-7972EE8E3769}" type="datetimeFigureOut">
              <a:rPr lang="zh-TW" altLang="en-US" smtClean="0"/>
              <a:t>2025/6/24</a:t>
            </a:fld>
            <a:endParaRPr lang="zh-TW" altLang="en-US"/>
          </a:p>
        </p:txBody>
      </p:sp>
      <p:sp>
        <p:nvSpPr>
          <p:cNvPr id="4" name="頁尾版面配置區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561DCD01-5695-440A-B1E4-54242A7692DF}" type="slidenum">
              <a:rPr lang="zh-TW" altLang="en-US" smtClean="0"/>
              <a:t>‹#›</a:t>
            </a:fld>
            <a:endParaRPr lang="zh-TW" altLang="en-US"/>
          </a:p>
        </p:txBody>
      </p:sp>
    </p:spTree>
    <p:extLst>
      <p:ext uri="{BB962C8B-B14F-4D97-AF65-F5344CB8AC3E}">
        <p14:creationId xmlns:p14="http://schemas.microsoft.com/office/powerpoint/2010/main" val="19886104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EB6AC3F-8CA5-45DE-8C53-3C7CB7954579}" type="datetimeFigureOut">
              <a:rPr lang="zh-TW" altLang="en-US" smtClean="0"/>
              <a:t>2025/6/24</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D239103-8652-4FA6-87B7-55DED17E6F7B}" type="slidenum">
              <a:rPr lang="zh-TW" altLang="en-US" smtClean="0"/>
              <a:t>‹#›</a:t>
            </a:fld>
            <a:endParaRPr lang="zh-TW" altLang="en-US"/>
          </a:p>
        </p:txBody>
      </p:sp>
    </p:spTree>
    <p:extLst>
      <p:ext uri="{BB962C8B-B14F-4D97-AF65-F5344CB8AC3E}">
        <p14:creationId xmlns:p14="http://schemas.microsoft.com/office/powerpoint/2010/main" val="1712715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zh-TW" altLang="en-US"/>
              <a:t>按一下以編輯母片標題樣式</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A0BF315A-B3EE-4972-9423-703E87230767}" type="datetimeFigureOut">
              <a:rPr lang="zh-TW" altLang="en-US" smtClean="0"/>
              <a:t>2025/6/24</a:t>
            </a:fld>
            <a:endParaRPr lang="zh-TW" altLang="en-US"/>
          </a:p>
        </p:txBody>
      </p:sp>
      <p:sp>
        <p:nvSpPr>
          <p:cNvPr id="5" name="Footer Placeholder 4"/>
          <p:cNvSpPr>
            <a:spLocks noGrp="1"/>
          </p:cNvSpPr>
          <p:nvPr>
            <p:ph type="ftr" sz="quarter" idx="11"/>
          </p:nvPr>
        </p:nvSpPr>
        <p:spPr>
          <a:xfrm>
            <a:off x="2396319" y="329308"/>
            <a:ext cx="3086292" cy="309201"/>
          </a:xfrm>
        </p:spPr>
        <p:txBody>
          <a:bodyPr/>
          <a:lstStyle/>
          <a:p>
            <a:endParaRPr lang="zh-TW" altLang="en-US"/>
          </a:p>
        </p:txBody>
      </p:sp>
      <p:sp>
        <p:nvSpPr>
          <p:cNvPr id="6" name="Slide Number Placeholder 5"/>
          <p:cNvSpPr>
            <a:spLocks noGrp="1"/>
          </p:cNvSpPr>
          <p:nvPr>
            <p:ph type="sldNum" sz="quarter" idx="12"/>
          </p:nvPr>
        </p:nvSpPr>
        <p:spPr>
          <a:xfrm>
            <a:off x="1434703" y="798973"/>
            <a:ext cx="802005" cy="503578"/>
          </a:xfrm>
        </p:spPr>
        <p:txBody>
          <a:bodyPr/>
          <a:lstStyle/>
          <a:p>
            <a:fld id="{91AB7C61-269D-4791-AB00-137F65386ED8}" type="slidenum">
              <a:rPr lang="zh-TW" altLang="en-US" smtClean="0"/>
              <a:t>‹#›</a:t>
            </a:fld>
            <a:endParaRPr lang="zh-TW" altLang="en-US"/>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79773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A0BF315A-B3EE-4972-9423-703E87230767}" type="datetimeFigureOut">
              <a:rPr lang="zh-TW" altLang="en-US" smtClean="0"/>
              <a:t>2025/6/24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1AB7C61-269D-4791-AB00-137F65386ED8}" type="slidenum">
              <a:rPr lang="zh-TW" altLang="en-US" smtClean="0"/>
              <a:t>‹#›</a:t>
            </a:fld>
            <a:endParaRPr lang="zh-TW" altLang="en-US"/>
          </a:p>
        </p:txBody>
      </p:sp>
    </p:spTree>
    <p:extLst>
      <p:ext uri="{BB962C8B-B14F-4D97-AF65-F5344CB8AC3E}">
        <p14:creationId xmlns:p14="http://schemas.microsoft.com/office/powerpoint/2010/main" val="1030031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A0BF315A-B3EE-4972-9423-703E87230767}" type="datetimeFigureOut">
              <a:rPr lang="zh-TW" altLang="en-US" smtClean="0"/>
              <a:t>2025/6/24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1AB7C61-269D-4791-AB00-137F65386ED8}" type="slidenum">
              <a:rPr lang="zh-TW" altLang="en-US" smtClean="0"/>
              <a:t>‹#›</a:t>
            </a:fld>
            <a:endParaRPr lang="zh-TW" altLang="en-US"/>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77880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ncho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A0BF315A-B3EE-4972-9423-703E87230767}" type="datetimeFigureOut">
              <a:rPr lang="zh-TW" altLang="en-US" smtClean="0"/>
              <a:t>2025/6/24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1AB7C61-269D-4791-AB00-137F65386ED8}" type="slidenum">
              <a:rPr lang="zh-TW" altLang="en-US" smtClean="0"/>
              <a:t>‹#›</a:t>
            </a:fld>
            <a:endParaRPr lang="zh-TW" alt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30866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zh-TW" altLang="en-US"/>
              <a:t>按一下以編輯母片標題樣式</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A0BF315A-B3EE-4972-9423-703E87230767}" type="datetimeFigureOut">
              <a:rPr lang="zh-TW" altLang="en-US" smtClean="0"/>
              <a:t>2025/6/24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1AB7C61-269D-4791-AB00-137F65386ED8}" type="slidenum">
              <a:rPr lang="zh-TW" altLang="en-US" smtClean="0"/>
              <a:t>‹#›</a:t>
            </a:fld>
            <a:endParaRPr lang="zh-TW" altLang="en-US"/>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61414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A0BF315A-B3EE-4972-9423-703E87230767}" type="datetimeFigureOut">
              <a:rPr lang="zh-TW" altLang="en-US" smtClean="0"/>
              <a:t>2025/6/24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91AB7C61-269D-4791-AB00-137F65386ED8}" type="slidenum">
              <a:rPr lang="zh-TW" altLang="en-US" smtClean="0"/>
              <a:t>‹#›</a:t>
            </a:fld>
            <a:endParaRPr lang="zh-TW" alt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37318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按一下以編輯母片文字樣式</a:t>
            </a:r>
          </a:p>
        </p:txBody>
      </p:sp>
      <p:sp>
        <p:nvSpPr>
          <p:cNvPr id="4" name="Content Placeholder 3"/>
          <p:cNvSpPr>
            <a:spLocks noGrp="1"/>
          </p:cNvSpPr>
          <p:nvPr>
            <p:ph sz="half" idx="2"/>
          </p:nvPr>
        </p:nvSpPr>
        <p:spPr>
          <a:xfrm>
            <a:off x="1443491" y="2824270"/>
            <a:ext cx="3125766" cy="2644457"/>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按一下以編輯母片文字樣式</a:t>
            </a:r>
          </a:p>
        </p:txBody>
      </p:sp>
      <p:sp>
        <p:nvSpPr>
          <p:cNvPr id="6" name="Content Placeholder 5"/>
          <p:cNvSpPr>
            <a:spLocks noGrp="1"/>
          </p:cNvSpPr>
          <p:nvPr>
            <p:ph sz="quarter" idx="4"/>
          </p:nvPr>
        </p:nvSpPr>
        <p:spPr>
          <a:xfrm>
            <a:off x="4889182" y="2821491"/>
            <a:ext cx="3125652" cy="2637371"/>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A0BF315A-B3EE-4972-9423-703E87230767}" type="datetimeFigureOut">
              <a:rPr lang="zh-TW" altLang="en-US" smtClean="0"/>
              <a:t>2025/6/24</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91AB7C61-269D-4791-AB00-137F65386ED8}" type="slidenum">
              <a:rPr lang="zh-TW" altLang="en-US" smtClean="0"/>
              <a:t>‹#›</a:t>
            </a:fld>
            <a:endParaRPr lang="zh-TW" altLang="en-US"/>
          </a:p>
        </p:txBody>
      </p:sp>
    </p:spTree>
    <p:extLst>
      <p:ext uri="{BB962C8B-B14F-4D97-AF65-F5344CB8AC3E}">
        <p14:creationId xmlns:p14="http://schemas.microsoft.com/office/powerpoint/2010/main" val="1482939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A0BF315A-B3EE-4972-9423-703E87230767}" type="datetimeFigureOut">
              <a:rPr lang="zh-TW" altLang="en-US" smtClean="0"/>
              <a:t>2025/6/24</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91AB7C61-269D-4791-AB00-137F65386ED8}" type="slidenum">
              <a:rPr lang="zh-TW" altLang="en-US" smtClean="0"/>
              <a:t>‹#›</a:t>
            </a:fld>
            <a:endParaRPr lang="zh-TW" altLang="en-US"/>
          </a:p>
        </p:txBody>
      </p:sp>
    </p:spTree>
    <p:extLst>
      <p:ext uri="{BB962C8B-B14F-4D97-AF65-F5344CB8AC3E}">
        <p14:creationId xmlns:p14="http://schemas.microsoft.com/office/powerpoint/2010/main" val="2418332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BF315A-B3EE-4972-9423-703E87230767}" type="datetimeFigureOut">
              <a:rPr lang="zh-TW" altLang="en-US" smtClean="0"/>
              <a:t>2025/6/24</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91AB7C61-269D-4791-AB00-137F65386ED8}" type="slidenum">
              <a:rPr lang="zh-TW" altLang="en-US" smtClean="0"/>
              <a:t>‹#›</a:t>
            </a:fld>
            <a:endParaRPr lang="zh-TW" altLang="en-US"/>
          </a:p>
        </p:txBody>
      </p:sp>
    </p:spTree>
    <p:extLst>
      <p:ext uri="{BB962C8B-B14F-4D97-AF65-F5344CB8AC3E}">
        <p14:creationId xmlns:p14="http://schemas.microsoft.com/office/powerpoint/2010/main" val="4144162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zh-TW" altLang="en-US"/>
              <a:t>按一下以編輯母片標題樣式</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A0BF315A-B3EE-4972-9423-703E87230767}" type="datetimeFigureOut">
              <a:rPr lang="zh-TW" altLang="en-US" smtClean="0"/>
              <a:t>2025/6/24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91AB7C61-269D-4791-AB00-137F65386ED8}" type="slidenum">
              <a:rPr lang="zh-TW" altLang="en-US" smtClean="0"/>
              <a:t>‹#›</a:t>
            </a:fld>
            <a:endParaRPr lang="zh-TW" altLang="en-US"/>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77848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TW" altLang="en-US"/>
              <a:t>按一下圖示以新增圖片</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按一下以編輯母片文字樣式</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0BF315A-B3EE-4972-9423-703E87230767}" type="datetimeFigureOut">
              <a:rPr lang="zh-TW" altLang="en-US" smtClean="0"/>
              <a:t>2025/6/24</a:t>
            </a:fld>
            <a:endParaRPr lang="zh-TW" altLang="en-US"/>
          </a:p>
        </p:txBody>
      </p:sp>
      <p:sp>
        <p:nvSpPr>
          <p:cNvPr id="6" name="Footer Placeholder 5"/>
          <p:cNvSpPr>
            <a:spLocks noGrp="1"/>
          </p:cNvSpPr>
          <p:nvPr>
            <p:ph type="ftr" sz="quarter" idx="11"/>
          </p:nvPr>
        </p:nvSpPr>
        <p:spPr>
          <a:xfrm>
            <a:off x="1437530" y="318641"/>
            <a:ext cx="3251553" cy="320931"/>
          </a:xfrm>
        </p:spPr>
        <p:txBody>
          <a:bodyPr/>
          <a:lstStyle/>
          <a:p>
            <a:endParaRPr lang="zh-TW" altLang="en-US"/>
          </a:p>
        </p:txBody>
      </p:sp>
      <p:sp>
        <p:nvSpPr>
          <p:cNvPr id="7" name="Slide Number Placeholder 6"/>
          <p:cNvSpPr>
            <a:spLocks noGrp="1"/>
          </p:cNvSpPr>
          <p:nvPr>
            <p:ph type="sldNum" sz="quarter" idx="12"/>
          </p:nvPr>
        </p:nvSpPr>
        <p:spPr/>
        <p:txBody>
          <a:bodyPr/>
          <a:lstStyle/>
          <a:p>
            <a:fld id="{91AB7C61-269D-4791-AB00-137F65386ED8}" type="slidenum">
              <a:rPr lang="zh-TW" altLang="en-US" smtClean="0"/>
              <a:t>‹#›</a:t>
            </a:fld>
            <a:endParaRPr lang="zh-TW" altLang="en-US"/>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79652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0BF315A-B3EE-4972-9423-703E87230767}" type="datetimeFigureOut">
              <a:rPr lang="zh-TW" altLang="en-US" smtClean="0"/>
              <a:t>2025/6/24</a:t>
            </a:fld>
            <a:endParaRPr lang="zh-TW" altLang="en-US"/>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91AB7C61-269D-4791-AB00-137F65386ED8}" type="slidenum">
              <a:rPr lang="zh-TW" altLang="en-US" smtClean="0"/>
              <a:t>‹#›</a:t>
            </a:fld>
            <a:endParaRPr lang="zh-TW" altLang="en-US"/>
          </a:p>
        </p:txBody>
      </p:sp>
    </p:spTree>
    <p:extLst>
      <p:ext uri="{BB962C8B-B14F-4D97-AF65-F5344CB8AC3E}">
        <p14:creationId xmlns:p14="http://schemas.microsoft.com/office/powerpoint/2010/main" val="639104290"/>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916832"/>
            <a:ext cx="7772400" cy="2547714"/>
          </a:xfrm>
        </p:spPr>
        <p:txBody>
          <a:bodyPr>
            <a:normAutofit/>
          </a:bodyPr>
          <a:lstStyle/>
          <a:p>
            <a:r>
              <a:rPr lang="zh-TW" altLang="en-US" sz="4600" dirty="0">
                <a:latin typeface="微軟正黑體" panose="020B0604030504040204" pitchFamily="34" charset="-120"/>
                <a:ea typeface="微軟正黑體" panose="020B0604030504040204" pitchFamily="34" charset="-120"/>
              </a:rPr>
              <a:t>職場霸凌宣導</a:t>
            </a:r>
            <a:br>
              <a:rPr lang="en-US" altLang="zh-TW" dirty="0">
                <a:latin typeface="標楷體" pitchFamily="65" charset="-120"/>
                <a:ea typeface="標楷體" pitchFamily="65" charset="-120"/>
              </a:rPr>
            </a:br>
            <a:br>
              <a:rPr lang="en-US" altLang="zh-TW" dirty="0">
                <a:latin typeface="標楷體" pitchFamily="65" charset="-120"/>
                <a:ea typeface="標楷體" pitchFamily="65" charset="-120"/>
              </a:rPr>
            </a:br>
            <a:r>
              <a:rPr lang="zh-TW" altLang="en-US" sz="3500" dirty="0">
                <a:latin typeface="微軟正黑體 Light" panose="020B0304030504040204" pitchFamily="34" charset="-120"/>
                <a:ea typeface="微軟正黑體 Light" panose="020B0304030504040204" pitchFamily="34" charset="-120"/>
              </a:rPr>
              <a:t>人事室</a:t>
            </a:r>
            <a:br>
              <a:rPr lang="zh-TW" altLang="en-US" sz="4000" dirty="0"/>
            </a:br>
            <a:endParaRPr lang="zh-TW" altLang="en-US" sz="4000" dirty="0">
              <a:latin typeface="標楷體" pitchFamily="65" charset="-120"/>
              <a:ea typeface="標楷體" pitchFamily="65" charset="-120"/>
            </a:endParaRPr>
          </a:p>
        </p:txBody>
      </p:sp>
    </p:spTree>
    <p:extLst>
      <p:ext uri="{BB962C8B-B14F-4D97-AF65-F5344CB8AC3E}">
        <p14:creationId xmlns:p14="http://schemas.microsoft.com/office/powerpoint/2010/main" val="4028165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83684E67-7037-4C79-BC9C-FAF574A1855D}"/>
              </a:ext>
            </a:extLst>
          </p:cNvPr>
          <p:cNvSpPr>
            <a:spLocks noGrp="1"/>
          </p:cNvSpPr>
          <p:nvPr>
            <p:ph type="title"/>
          </p:nvPr>
        </p:nvSpPr>
        <p:spPr>
          <a:xfrm>
            <a:off x="722313" y="1700808"/>
            <a:ext cx="7772400" cy="4176464"/>
          </a:xfrm>
        </p:spPr>
        <p:txBody>
          <a:bodyPr>
            <a:noAutofit/>
          </a:bodyPr>
          <a:lstStyle/>
          <a:p>
            <a:pPr>
              <a:spcBef>
                <a:spcPts val="2400"/>
              </a:spcBef>
            </a:pPr>
            <a:r>
              <a:rPr lang="zh-TW" altLang="en-US" sz="2200" dirty="0">
                <a:sym typeface="Wingdings" panose="05000000000000000000" pitchFamily="2" charset="2"/>
              </a:rPr>
              <a:t></a:t>
            </a:r>
            <a:r>
              <a:rPr lang="zh-TW" altLang="en-US" sz="2400" dirty="0">
                <a:latin typeface="標楷體" panose="03000509000000000000" pitchFamily="65" charset="-120"/>
                <a:ea typeface="標楷體" panose="03000509000000000000" pitchFamily="65" charset="-120"/>
              </a:rPr>
              <a:t>重申各級機關首長及主管人員，均需秉持理性溝通，不應該有辱罵、霸凌等情形發生，並落實公務人員的心理輔導相關機制，營造合理的工作環境，避免憾事發生。</a:t>
            </a:r>
            <a:br>
              <a:rPr lang="zh-TW" altLang="en-US" sz="2400" dirty="0">
                <a:latin typeface="標楷體" panose="03000509000000000000" pitchFamily="65" charset="-120"/>
                <a:ea typeface="標楷體" panose="03000509000000000000" pitchFamily="65" charset="-120"/>
              </a:rPr>
            </a:br>
            <a:br>
              <a:rPr lang="en-US" altLang="zh-TW" sz="2400" dirty="0">
                <a:latin typeface="標楷體" panose="03000509000000000000" pitchFamily="65" charset="-120"/>
                <a:ea typeface="標楷體" panose="03000509000000000000" pitchFamily="65" charset="-120"/>
              </a:rPr>
            </a:br>
            <a:br>
              <a:rPr lang="en-US" altLang="zh-TW" sz="2400" dirty="0">
                <a:latin typeface="標楷體" panose="03000509000000000000" pitchFamily="65" charset="-120"/>
                <a:ea typeface="標楷體" panose="03000509000000000000" pitchFamily="65" charset="-120"/>
              </a:rPr>
            </a:br>
            <a:r>
              <a:rPr lang="zh-TW" altLang="en-US" sz="2400" dirty="0">
                <a:latin typeface="標楷體" panose="03000509000000000000" pitchFamily="65" charset="-120"/>
                <a:ea typeface="標楷體" panose="03000509000000000000" pitchFamily="65" charset="-120"/>
                <a:sym typeface="Wingdings" panose="05000000000000000000" pitchFamily="2" charset="2"/>
              </a:rPr>
              <a:t></a:t>
            </a:r>
            <a:r>
              <a:rPr lang="zh-TW" altLang="en-US" sz="2400" dirty="0">
                <a:latin typeface="標楷體" panose="03000509000000000000" pitchFamily="65" charset="-120"/>
                <a:ea typeface="標楷體" panose="03000509000000000000" pitchFamily="65" charset="-120"/>
              </a:rPr>
              <a:t>為建構健康友善之工作環境及避免同仁於執行職務時遭受身體或精神不法侵害，如因權力濫用與不公平的處罰造成之冒犯、威脅、冷落、孤立、侮辱行為或言語霸凌等，學校應提供員工免受霸凌侵犯之職場，使其安心投入工作。</a:t>
            </a:r>
            <a:br>
              <a:rPr lang="zh-TW" altLang="en-US" sz="2400" dirty="0">
                <a:latin typeface="標楷體" panose="03000509000000000000" pitchFamily="65" charset="-120"/>
                <a:ea typeface="標楷體" panose="03000509000000000000" pitchFamily="65" charset="-120"/>
              </a:rPr>
            </a:br>
            <a:endParaRPr lang="zh-TW" altLang="en-US" sz="2400" dirty="0">
              <a:latin typeface="標楷體" panose="03000509000000000000" pitchFamily="65" charset="-120"/>
              <a:ea typeface="標楷體" panose="03000509000000000000" pitchFamily="65" charset="-120"/>
            </a:endParaRPr>
          </a:p>
        </p:txBody>
      </p:sp>
      <p:sp>
        <p:nvSpPr>
          <p:cNvPr id="7" name="文字版面配置區 6">
            <a:extLst>
              <a:ext uri="{FF2B5EF4-FFF2-40B4-BE49-F238E27FC236}">
                <a16:creationId xmlns:a16="http://schemas.microsoft.com/office/drawing/2014/main" id="{50239915-B634-4DA6-BEDE-6B4C16CA476A}"/>
              </a:ext>
            </a:extLst>
          </p:cNvPr>
          <p:cNvSpPr>
            <a:spLocks noGrp="1"/>
          </p:cNvSpPr>
          <p:nvPr>
            <p:ph type="body" idx="1"/>
          </p:nvPr>
        </p:nvSpPr>
        <p:spPr>
          <a:xfrm>
            <a:off x="1115616" y="1089025"/>
            <a:ext cx="7772400" cy="675826"/>
          </a:xfrm>
        </p:spPr>
        <p:txBody>
          <a:bodyPr>
            <a:normAutofit fontScale="47500" lnSpcReduction="20000"/>
          </a:bodyPr>
          <a:lstStyle/>
          <a:p>
            <a:r>
              <a:rPr lang="zh-TW" altLang="en-US" sz="7200" dirty="0">
                <a:highlight>
                  <a:srgbClr val="FFFF00"/>
                </a:highlight>
                <a:latin typeface="微軟正黑體" panose="020B0604030504040204" pitchFamily="34" charset="-120"/>
                <a:ea typeface="微軟正黑體" panose="020B0604030504040204" pitchFamily="34" charset="-120"/>
              </a:rPr>
              <a:t>職場霸凌宣導</a:t>
            </a:r>
          </a:p>
        </p:txBody>
      </p:sp>
    </p:spTree>
    <p:extLst>
      <p:ext uri="{BB962C8B-B14F-4D97-AF65-F5344CB8AC3E}">
        <p14:creationId xmlns:p14="http://schemas.microsoft.com/office/powerpoint/2010/main" val="296370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圖片 6">
            <a:extLst>
              <a:ext uri="{FF2B5EF4-FFF2-40B4-BE49-F238E27FC236}">
                <a16:creationId xmlns:a16="http://schemas.microsoft.com/office/drawing/2014/main" id="{BC71CE4C-D8A4-4120-9950-C01959EDE70F}"/>
              </a:ext>
            </a:extLst>
          </p:cNvPr>
          <p:cNvPicPr>
            <a:picLocks noChangeAspect="1"/>
          </p:cNvPicPr>
          <p:nvPr/>
        </p:nvPicPr>
        <p:blipFill rotWithShape="1">
          <a:blip r:embed="rId2"/>
          <a:srcRect t="15257"/>
          <a:stretch/>
        </p:blipFill>
        <p:spPr>
          <a:xfrm>
            <a:off x="179512" y="332656"/>
            <a:ext cx="8784976" cy="5760640"/>
          </a:xfrm>
          <a:prstGeom prst="rect">
            <a:avLst/>
          </a:prstGeom>
        </p:spPr>
      </p:pic>
    </p:spTree>
    <p:extLst>
      <p:ext uri="{BB962C8B-B14F-4D97-AF65-F5344CB8AC3E}">
        <p14:creationId xmlns:p14="http://schemas.microsoft.com/office/powerpoint/2010/main" val="3710067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1">
            <a:extLst>
              <a:ext uri="{FF2B5EF4-FFF2-40B4-BE49-F238E27FC236}">
                <a16:creationId xmlns:a16="http://schemas.microsoft.com/office/drawing/2014/main" id="{375C7C73-9A7D-4F4A-B7C4-52EB84DBB6B9}"/>
              </a:ext>
            </a:extLst>
          </p:cNvPr>
          <p:cNvSpPr>
            <a:spLocks noGrp="1"/>
          </p:cNvSpPr>
          <p:nvPr>
            <p:ph type="title"/>
          </p:nvPr>
        </p:nvSpPr>
        <p:spPr>
          <a:xfrm>
            <a:off x="1619672" y="548680"/>
            <a:ext cx="4896544" cy="411582"/>
          </a:xfrm>
        </p:spPr>
        <p:txBody>
          <a:bodyPr>
            <a:normAutofit/>
          </a:bodyPr>
          <a:lstStyle/>
          <a:p>
            <a:pPr algn="ctr"/>
            <a:r>
              <a:rPr lang="zh-TW" altLang="en-US" sz="2000" b="1" dirty="0">
                <a:latin typeface="標楷體" panose="03000509000000000000" pitchFamily="65" charset="-120"/>
                <a:ea typeface="標楷體" panose="03000509000000000000" pitchFamily="65" charset="-120"/>
              </a:rPr>
              <a:t>本校</a:t>
            </a:r>
            <a:r>
              <a:rPr lang="zh-TW" altLang="zh-TW" sz="2000" b="1" dirty="0">
                <a:latin typeface="標楷體" panose="03000509000000000000" pitchFamily="65" charset="-120"/>
                <a:ea typeface="標楷體" panose="03000509000000000000" pitchFamily="65" charset="-120"/>
              </a:rPr>
              <a:t>員工職場霸凌事件調查處理作業流程</a:t>
            </a:r>
            <a:endParaRPr lang="zh-TW" altLang="en-US" sz="2000" dirty="0">
              <a:latin typeface="標楷體" panose="03000509000000000000" pitchFamily="65" charset="-120"/>
              <a:ea typeface="標楷體" panose="03000509000000000000" pitchFamily="65" charset="-120"/>
            </a:endParaRPr>
          </a:p>
        </p:txBody>
      </p:sp>
      <p:pic>
        <p:nvPicPr>
          <p:cNvPr id="8" name="內容版面配置區 3">
            <a:extLst>
              <a:ext uri="{FF2B5EF4-FFF2-40B4-BE49-F238E27FC236}">
                <a16:creationId xmlns:a16="http://schemas.microsoft.com/office/drawing/2014/main" id="{D29C9EA9-0F40-4323-B256-CF74CDFC7C85}"/>
              </a:ext>
            </a:extLst>
          </p:cNvPr>
          <p:cNvPicPr>
            <a:picLocks noChangeAspect="1"/>
          </p:cNvPicPr>
          <p:nvPr/>
        </p:nvPicPr>
        <p:blipFill>
          <a:blip r:embed="rId2"/>
          <a:stretch>
            <a:fillRect/>
          </a:stretch>
        </p:blipFill>
        <p:spPr>
          <a:xfrm>
            <a:off x="1835696" y="960263"/>
            <a:ext cx="5040560" cy="4628978"/>
          </a:xfrm>
          <a:prstGeom prst="rect">
            <a:avLst/>
          </a:prstGeom>
        </p:spPr>
      </p:pic>
    </p:spTree>
    <p:extLst>
      <p:ext uri="{BB962C8B-B14F-4D97-AF65-F5344CB8AC3E}">
        <p14:creationId xmlns:p14="http://schemas.microsoft.com/office/powerpoint/2010/main" val="4122167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440406" y="911734"/>
            <a:ext cx="5904656" cy="796950"/>
          </a:xfrm>
        </p:spPr>
        <p:txBody>
          <a:bodyPr>
            <a:noAutofit/>
          </a:bodyPr>
          <a:lstStyle/>
          <a:p>
            <a:r>
              <a:rPr lang="zh-TW" altLang="en-US" sz="3000" b="1" dirty="0">
                <a:latin typeface="微軟正黑體" panose="020B0604030504040204" pitchFamily="34" charset="-120"/>
                <a:ea typeface="微軟正黑體" panose="020B0604030504040204" pitchFamily="34" charset="-120"/>
              </a:rPr>
              <a:t>本校</a:t>
            </a:r>
            <a:r>
              <a:rPr lang="zh-TW" altLang="zh-TW" sz="3000" b="1" dirty="0">
                <a:latin typeface="微軟正黑體" panose="020B0604030504040204" pitchFamily="34" charset="-120"/>
                <a:ea typeface="微軟正黑體" panose="020B0604030504040204" pitchFamily="34" charset="-120"/>
              </a:rPr>
              <a:t>員工職場霸凌防治與調查處理作業原則</a:t>
            </a:r>
            <a:r>
              <a:rPr lang="zh-TW" altLang="en-US" sz="3000" b="1" dirty="0">
                <a:latin typeface="微軟正黑體" panose="020B0604030504040204" pitchFamily="34" charset="-120"/>
                <a:ea typeface="微軟正黑體" panose="020B0604030504040204" pitchFamily="34" charset="-120"/>
              </a:rPr>
              <a:t>暨相關表件，置放於</a:t>
            </a:r>
            <a:br>
              <a:rPr lang="zh-TW" altLang="en-US" sz="3000" dirty="0">
                <a:latin typeface="微軟正黑體" panose="020B0604030504040204" pitchFamily="34" charset="-120"/>
                <a:ea typeface="微軟正黑體" panose="020B0604030504040204" pitchFamily="34" charset="-120"/>
              </a:rPr>
            </a:br>
            <a:endParaRPr lang="zh-TW" altLang="en-US" sz="3000" dirty="0">
              <a:solidFill>
                <a:srgbClr val="002060"/>
              </a:solidFill>
              <a:latin typeface="微軟正黑體" panose="020B0604030504040204" pitchFamily="34" charset="-120"/>
              <a:ea typeface="微軟正黑體" panose="020B0604030504040204" pitchFamily="34" charset="-120"/>
            </a:endParaRPr>
          </a:p>
        </p:txBody>
      </p:sp>
      <p:grpSp>
        <p:nvGrpSpPr>
          <p:cNvPr id="4" name="群組 3">
            <a:extLst>
              <a:ext uri="{FF2B5EF4-FFF2-40B4-BE49-F238E27FC236}">
                <a16:creationId xmlns:a16="http://schemas.microsoft.com/office/drawing/2014/main" id="{A45F037C-5C96-451B-8151-0EF64D541403}"/>
              </a:ext>
            </a:extLst>
          </p:cNvPr>
          <p:cNvGrpSpPr/>
          <p:nvPr/>
        </p:nvGrpSpPr>
        <p:grpSpPr>
          <a:xfrm>
            <a:off x="1907704" y="2267561"/>
            <a:ext cx="5579819" cy="1357920"/>
            <a:chOff x="474731" y="62513"/>
            <a:chExt cx="5579819" cy="1357920"/>
          </a:xfrm>
        </p:grpSpPr>
        <p:sp>
          <p:nvSpPr>
            <p:cNvPr id="5" name="矩形: 圓角 4">
              <a:extLst>
                <a:ext uri="{FF2B5EF4-FFF2-40B4-BE49-F238E27FC236}">
                  <a16:creationId xmlns:a16="http://schemas.microsoft.com/office/drawing/2014/main" id="{16697446-42E0-4F26-8700-18D32564AEF7}"/>
                </a:ext>
              </a:extLst>
            </p:cNvPr>
            <p:cNvSpPr/>
            <p:nvPr/>
          </p:nvSpPr>
          <p:spPr>
            <a:xfrm>
              <a:off x="474731" y="62513"/>
              <a:ext cx="5579819" cy="1357920"/>
            </a:xfrm>
            <a:prstGeom prst="roundRect">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7" name="矩形: 圓角 4">
              <a:extLst>
                <a:ext uri="{FF2B5EF4-FFF2-40B4-BE49-F238E27FC236}">
                  <a16:creationId xmlns:a16="http://schemas.microsoft.com/office/drawing/2014/main" id="{9DE96045-D37F-43C1-962B-E6F880CE6C6F}"/>
                </a:ext>
              </a:extLst>
            </p:cNvPr>
            <p:cNvSpPr txBox="1"/>
            <p:nvPr/>
          </p:nvSpPr>
          <p:spPr>
            <a:xfrm>
              <a:off x="561235" y="128801"/>
              <a:ext cx="5447243" cy="12253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0904" tIns="0" rIns="210904" bIns="0" numCol="1" spcCol="1270" anchor="ctr" anchorCtr="0">
              <a:noAutofit/>
            </a:bodyPr>
            <a:lstStyle/>
            <a:p>
              <a:pPr marL="0" lvl="0" indent="0" algn="l" defTabSz="1600200">
                <a:lnSpc>
                  <a:spcPct val="90000"/>
                </a:lnSpc>
                <a:spcBef>
                  <a:spcPct val="0"/>
                </a:spcBef>
                <a:spcAft>
                  <a:spcPct val="35000"/>
                </a:spcAft>
                <a:buNone/>
              </a:pPr>
              <a:r>
                <a:rPr lang="zh-TW" altLang="en-US" sz="3600" kern="1200" dirty="0"/>
                <a:t>張貼於人事室公布欄</a:t>
              </a:r>
            </a:p>
          </p:txBody>
        </p:sp>
      </p:grpSp>
      <p:grpSp>
        <p:nvGrpSpPr>
          <p:cNvPr id="8" name="群組 7">
            <a:extLst>
              <a:ext uri="{FF2B5EF4-FFF2-40B4-BE49-F238E27FC236}">
                <a16:creationId xmlns:a16="http://schemas.microsoft.com/office/drawing/2014/main" id="{692785A9-6246-47D5-B8C7-8F33AC3800E3}"/>
              </a:ext>
            </a:extLst>
          </p:cNvPr>
          <p:cNvGrpSpPr/>
          <p:nvPr/>
        </p:nvGrpSpPr>
        <p:grpSpPr>
          <a:xfrm>
            <a:off x="1907704" y="3820039"/>
            <a:ext cx="5579819" cy="1357920"/>
            <a:chOff x="398558" y="2106992"/>
            <a:chExt cx="5579819" cy="1357920"/>
          </a:xfrm>
        </p:grpSpPr>
        <p:sp>
          <p:nvSpPr>
            <p:cNvPr id="9" name="矩形: 圓角 8">
              <a:extLst>
                <a:ext uri="{FF2B5EF4-FFF2-40B4-BE49-F238E27FC236}">
                  <a16:creationId xmlns:a16="http://schemas.microsoft.com/office/drawing/2014/main" id="{DF6428C4-C576-4C83-9DE4-2E556987E7B8}"/>
                </a:ext>
              </a:extLst>
            </p:cNvPr>
            <p:cNvSpPr/>
            <p:nvPr/>
          </p:nvSpPr>
          <p:spPr>
            <a:xfrm>
              <a:off x="398558" y="2106992"/>
              <a:ext cx="5579819" cy="1357920"/>
            </a:xfrm>
            <a:prstGeom prst="roundRect">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10" name="矩形: 圓角 4">
              <a:extLst>
                <a:ext uri="{FF2B5EF4-FFF2-40B4-BE49-F238E27FC236}">
                  <a16:creationId xmlns:a16="http://schemas.microsoft.com/office/drawing/2014/main" id="{9E15714E-9B24-4756-AB45-E66F66689FC2}"/>
                </a:ext>
              </a:extLst>
            </p:cNvPr>
            <p:cNvSpPr txBox="1"/>
            <p:nvPr/>
          </p:nvSpPr>
          <p:spPr>
            <a:xfrm>
              <a:off x="464846" y="2173280"/>
              <a:ext cx="5447243" cy="12253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0904" tIns="0" rIns="210904" bIns="0" numCol="1" spcCol="1270" anchor="ctr" anchorCtr="0">
              <a:noAutofit/>
            </a:bodyPr>
            <a:lstStyle/>
            <a:p>
              <a:pPr marL="0" lvl="0" indent="0" algn="l" defTabSz="1600200">
                <a:lnSpc>
                  <a:spcPct val="90000"/>
                </a:lnSpc>
                <a:spcBef>
                  <a:spcPct val="0"/>
                </a:spcBef>
                <a:spcAft>
                  <a:spcPct val="35000"/>
                </a:spcAft>
                <a:buNone/>
              </a:pPr>
              <a:r>
                <a:rPr lang="zh-TW" altLang="en-US" sz="3600" kern="1200" dirty="0"/>
                <a:t>公告於學校網頁</a:t>
              </a:r>
              <a:r>
                <a:rPr lang="en-US" altLang="zh-TW" sz="3600" kern="1200" dirty="0"/>
                <a:t>/</a:t>
              </a:r>
              <a:r>
                <a:rPr lang="zh-TW" altLang="en-US" sz="3600" kern="1200" dirty="0"/>
                <a:t>人事室</a:t>
              </a:r>
            </a:p>
          </p:txBody>
        </p:sp>
      </p:grpSp>
    </p:spTree>
    <p:extLst>
      <p:ext uri="{BB962C8B-B14F-4D97-AF65-F5344CB8AC3E}">
        <p14:creationId xmlns:p14="http://schemas.microsoft.com/office/powerpoint/2010/main" val="352171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448417" y="620688"/>
            <a:ext cx="5740152" cy="796950"/>
          </a:xfrm>
        </p:spPr>
        <p:txBody>
          <a:bodyPr>
            <a:normAutofit/>
          </a:bodyPr>
          <a:lstStyle/>
          <a:p>
            <a:r>
              <a:rPr lang="zh-TW" altLang="en-US" b="1" dirty="0"/>
              <a:t>本校職場霸凌申訴管道</a:t>
            </a:r>
            <a:endParaRPr lang="zh-TW" altLang="en-US" dirty="0">
              <a:solidFill>
                <a:srgbClr val="002060"/>
              </a:solidFill>
              <a:latin typeface="標楷體" panose="03000509000000000000" pitchFamily="65" charset="-120"/>
              <a:ea typeface="標楷體" panose="03000509000000000000" pitchFamily="65" charset="-120"/>
            </a:endParaRPr>
          </a:p>
        </p:txBody>
      </p:sp>
      <p:grpSp>
        <p:nvGrpSpPr>
          <p:cNvPr id="4" name="群組 3">
            <a:extLst>
              <a:ext uri="{FF2B5EF4-FFF2-40B4-BE49-F238E27FC236}">
                <a16:creationId xmlns:a16="http://schemas.microsoft.com/office/drawing/2014/main" id="{83CE8AF7-9780-4566-A772-746543B29E07}"/>
              </a:ext>
            </a:extLst>
          </p:cNvPr>
          <p:cNvGrpSpPr/>
          <p:nvPr/>
        </p:nvGrpSpPr>
        <p:grpSpPr>
          <a:xfrm>
            <a:off x="899591" y="1658757"/>
            <a:ext cx="7200800" cy="2130284"/>
            <a:chOff x="391579" y="0"/>
            <a:chExt cx="7622786" cy="2431503"/>
          </a:xfrm>
        </p:grpSpPr>
        <p:sp>
          <p:nvSpPr>
            <p:cNvPr id="5" name="矩形: 圓角 4">
              <a:extLst>
                <a:ext uri="{FF2B5EF4-FFF2-40B4-BE49-F238E27FC236}">
                  <a16:creationId xmlns:a16="http://schemas.microsoft.com/office/drawing/2014/main" id="{89548C4D-F719-421C-934F-75E93899D058}"/>
                </a:ext>
              </a:extLst>
            </p:cNvPr>
            <p:cNvSpPr/>
            <p:nvPr/>
          </p:nvSpPr>
          <p:spPr>
            <a:xfrm>
              <a:off x="391579" y="0"/>
              <a:ext cx="7622786" cy="2431503"/>
            </a:xfrm>
            <a:prstGeom prst="roundRect">
              <a:avLst/>
            </a:prstGeom>
            <a:solidFill>
              <a:srgbClr val="0070C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矩形: 圓角 4">
              <a:extLst>
                <a:ext uri="{FF2B5EF4-FFF2-40B4-BE49-F238E27FC236}">
                  <a16:creationId xmlns:a16="http://schemas.microsoft.com/office/drawing/2014/main" id="{2E62DCDD-66A8-484C-84CA-16EB27560765}"/>
                </a:ext>
              </a:extLst>
            </p:cNvPr>
            <p:cNvSpPr txBox="1"/>
            <p:nvPr/>
          </p:nvSpPr>
          <p:spPr>
            <a:xfrm>
              <a:off x="544036" y="18290"/>
              <a:ext cx="7385394" cy="219411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zh-TW" altLang="en-US" sz="3000" kern="1200" dirty="0"/>
                <a:t>本校已張貼並於網頁公開揭示受理職場霸凌申訴之專責人員及申訴電話、專用電子信箱如下：</a:t>
              </a:r>
              <a:endParaRPr lang="zh-TW" sz="3000" kern="1200" dirty="0"/>
            </a:p>
          </p:txBody>
        </p:sp>
      </p:grpSp>
      <p:sp>
        <p:nvSpPr>
          <p:cNvPr id="7" name="矩形 6">
            <a:extLst>
              <a:ext uri="{FF2B5EF4-FFF2-40B4-BE49-F238E27FC236}">
                <a16:creationId xmlns:a16="http://schemas.microsoft.com/office/drawing/2014/main" id="{82440921-C8DE-402E-BEFD-702F5D73473D}"/>
              </a:ext>
            </a:extLst>
          </p:cNvPr>
          <p:cNvSpPr/>
          <p:nvPr/>
        </p:nvSpPr>
        <p:spPr>
          <a:xfrm>
            <a:off x="1691680" y="4030160"/>
            <a:ext cx="6264696" cy="887807"/>
          </a:xfrm>
          <a:prstGeom prst="rect">
            <a:avLst/>
          </a:prstGeom>
        </p:spPr>
        <p:txBody>
          <a:bodyPr wrap="square">
            <a:spAutoFit/>
          </a:bodyPr>
          <a:lstStyle/>
          <a:p>
            <a:pPr lvl="0">
              <a:lnSpc>
                <a:spcPts val="1900"/>
              </a:lnSpc>
              <a:spcBef>
                <a:spcPts val="2400"/>
              </a:spcBef>
            </a:pPr>
            <a:r>
              <a:rPr lang="zh-TW" altLang="zh-TW" sz="2000" dirty="0"/>
              <a:t>申訴專線電話：</a:t>
            </a:r>
            <a:r>
              <a:rPr lang="en-US" altLang="zh-TW" sz="2000" dirty="0"/>
              <a:t>03-3542181#710</a:t>
            </a:r>
            <a:endParaRPr lang="zh-TW" altLang="zh-TW" sz="2000" dirty="0"/>
          </a:p>
          <a:p>
            <a:pPr lvl="0">
              <a:lnSpc>
                <a:spcPts val="1900"/>
              </a:lnSpc>
              <a:spcBef>
                <a:spcPts val="2400"/>
              </a:spcBef>
            </a:pPr>
            <a:r>
              <a:rPr lang="zh-TW" altLang="zh-TW" sz="2000" dirty="0"/>
              <a:t>電子郵件：</a:t>
            </a:r>
            <a:r>
              <a:rPr lang="en-US" altLang="zh-TW" sz="2000" dirty="0"/>
              <a:t>ck91155125@yahoo.com.tw</a:t>
            </a:r>
            <a:endParaRPr lang="zh-TW" altLang="zh-TW" sz="2000" dirty="0"/>
          </a:p>
        </p:txBody>
      </p:sp>
    </p:spTree>
    <p:extLst>
      <p:ext uri="{BB962C8B-B14F-4D97-AF65-F5344CB8AC3E}">
        <p14:creationId xmlns:p14="http://schemas.microsoft.com/office/powerpoint/2010/main" val="2872574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448417" y="620688"/>
            <a:ext cx="5740152" cy="796950"/>
          </a:xfrm>
        </p:spPr>
        <p:txBody>
          <a:bodyPr>
            <a:normAutofit/>
          </a:bodyPr>
          <a:lstStyle/>
          <a:p>
            <a:r>
              <a:rPr lang="zh-TW" altLang="en-US" dirty="0">
                <a:latin typeface="標楷體" panose="03000509000000000000" pitchFamily="65" charset="-120"/>
                <a:ea typeface="標楷體" panose="03000509000000000000" pitchFamily="65" charset="-120"/>
              </a:rPr>
              <a:t>霸凌申訴平臺</a:t>
            </a:r>
            <a:endParaRPr lang="zh-TW" altLang="en-US" dirty="0">
              <a:solidFill>
                <a:srgbClr val="00206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539552" y="1700808"/>
            <a:ext cx="7704856" cy="3816424"/>
          </a:xfrm>
        </p:spPr>
        <p:txBody>
          <a:bodyPr>
            <a:noAutofit/>
          </a:bodyPr>
          <a:lstStyle/>
          <a:p>
            <a:pPr marL="0" indent="0">
              <a:buNone/>
            </a:pPr>
            <a:r>
              <a:rPr lang="zh-TW" altLang="en-US" sz="4000" dirty="0">
                <a:latin typeface="標楷體" panose="03000509000000000000" pitchFamily="65" charset="-120"/>
                <a:ea typeface="標楷體" panose="03000509000000000000" pitchFamily="65" charset="-120"/>
              </a:rPr>
              <a:t>除本校現有之申訴管道外，另為使同仁能有其他之安心申訴途徑，人事總處業於該總處全球資訊網首頁建置</a:t>
            </a:r>
            <a:r>
              <a:rPr lang="zh-TW" altLang="en-US" sz="4000" b="1" dirty="0">
                <a:latin typeface="標楷體" panose="03000509000000000000" pitchFamily="65" charset="-120"/>
                <a:ea typeface="標楷體" panose="03000509000000000000" pitchFamily="65" charset="-120"/>
              </a:rPr>
              <a:t>職場霸凌案件通報平臺</a:t>
            </a:r>
            <a:r>
              <a:rPr lang="zh-TW" altLang="en-US" sz="4000" dirty="0">
                <a:latin typeface="標楷體" panose="03000509000000000000" pitchFamily="65" charset="-120"/>
                <a:ea typeface="標楷體" panose="03000509000000000000" pitchFamily="65" charset="-120"/>
              </a:rPr>
              <a:t>，並由該總處列管通報案件後續執行情形。</a:t>
            </a:r>
          </a:p>
          <a:p>
            <a:pPr marL="0" indent="0">
              <a:buNone/>
            </a:pPr>
            <a:endParaRPr lang="zh-TW" altLang="en-US" sz="4000" b="1" dirty="0">
              <a:solidFill>
                <a:srgbClr val="00206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330081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403648" y="764704"/>
            <a:ext cx="5740152" cy="648072"/>
          </a:xfrm>
        </p:spPr>
        <p:txBody>
          <a:bodyPr>
            <a:normAutofit/>
          </a:bodyPr>
          <a:lstStyle/>
          <a:p>
            <a:r>
              <a:rPr lang="zh-TW" altLang="en-US" sz="3500" b="1" dirty="0"/>
              <a:t>職場霸凌研習</a:t>
            </a:r>
            <a:endParaRPr lang="zh-TW" altLang="en-US" sz="3500" dirty="0">
              <a:solidFill>
                <a:srgbClr val="002060"/>
              </a:solidFill>
              <a:latin typeface="標楷體" panose="03000509000000000000" pitchFamily="65" charset="-120"/>
              <a:ea typeface="標楷體" panose="03000509000000000000" pitchFamily="65" charset="-120"/>
            </a:endParaRPr>
          </a:p>
        </p:txBody>
      </p:sp>
      <p:sp>
        <p:nvSpPr>
          <p:cNvPr id="5" name="內容版面配置區 4">
            <a:extLst>
              <a:ext uri="{FF2B5EF4-FFF2-40B4-BE49-F238E27FC236}">
                <a16:creationId xmlns:a16="http://schemas.microsoft.com/office/drawing/2014/main" id="{4D56B428-4840-4690-AB07-DD28E7020FB5}"/>
              </a:ext>
            </a:extLst>
          </p:cNvPr>
          <p:cNvSpPr>
            <a:spLocks noGrp="1"/>
          </p:cNvSpPr>
          <p:nvPr>
            <p:ph idx="1"/>
          </p:nvPr>
        </p:nvSpPr>
        <p:spPr>
          <a:xfrm>
            <a:off x="457200" y="1600201"/>
            <a:ext cx="7427168" cy="823809"/>
          </a:xfrm>
        </p:spPr>
        <p:txBody>
          <a:bodyPr>
            <a:normAutofit/>
          </a:bodyPr>
          <a:lstStyle/>
          <a:p>
            <a:r>
              <a:rPr lang="zh-TW" altLang="en-US" dirty="0">
                <a:latin typeface="標楷體" panose="03000509000000000000" pitchFamily="65" charset="-120"/>
                <a:ea typeface="標楷體" panose="03000509000000000000" pitchFamily="65" charset="-120"/>
              </a:rPr>
              <a:t>請登入</a:t>
            </a:r>
            <a:r>
              <a:rPr lang="en-US" altLang="zh-TW" dirty="0">
                <a:latin typeface="標楷體" panose="03000509000000000000" pitchFamily="65" charset="-120"/>
                <a:ea typeface="標楷體" panose="03000509000000000000" pitchFamily="65" charset="-120"/>
              </a:rPr>
              <a:t>E</a:t>
            </a:r>
            <a:r>
              <a:rPr lang="zh-TW" altLang="en-US" dirty="0">
                <a:latin typeface="標楷體" panose="03000509000000000000" pitchFamily="65" charset="-120"/>
                <a:ea typeface="標楷體" panose="03000509000000000000" pitchFamily="65" charset="-120"/>
              </a:rPr>
              <a:t>等公務園</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學習平臺修習職場霸凌防治課程</a:t>
            </a:r>
          </a:p>
          <a:p>
            <a:endParaRPr lang="zh-TW" altLang="en-US" dirty="0"/>
          </a:p>
        </p:txBody>
      </p:sp>
      <p:grpSp>
        <p:nvGrpSpPr>
          <p:cNvPr id="7" name="群組 6">
            <a:extLst>
              <a:ext uri="{FF2B5EF4-FFF2-40B4-BE49-F238E27FC236}">
                <a16:creationId xmlns:a16="http://schemas.microsoft.com/office/drawing/2014/main" id="{D8E85A3C-8AA2-4683-A3C1-AA6C9A29620C}"/>
              </a:ext>
            </a:extLst>
          </p:cNvPr>
          <p:cNvGrpSpPr/>
          <p:nvPr/>
        </p:nvGrpSpPr>
        <p:grpSpPr>
          <a:xfrm>
            <a:off x="627601" y="2536577"/>
            <a:ext cx="7372311" cy="739997"/>
            <a:chOff x="0" y="-255957"/>
            <a:chExt cx="7830531" cy="1077072"/>
          </a:xfrm>
          <a:scene3d>
            <a:camera prst="orthographicFront">
              <a:rot lat="0" lon="0" rev="0"/>
            </a:camera>
            <a:lightRig rig="contrasting" dir="t">
              <a:rot lat="0" lon="0" rev="1200000"/>
            </a:lightRig>
          </a:scene3d>
        </p:grpSpPr>
        <p:sp>
          <p:nvSpPr>
            <p:cNvPr id="8" name="矩形: 圓角 7">
              <a:extLst>
                <a:ext uri="{FF2B5EF4-FFF2-40B4-BE49-F238E27FC236}">
                  <a16:creationId xmlns:a16="http://schemas.microsoft.com/office/drawing/2014/main" id="{E57E533F-D09E-4EB6-9633-A559D7E11E05}"/>
                </a:ext>
              </a:extLst>
            </p:cNvPr>
            <p:cNvSpPr/>
            <p:nvPr/>
          </p:nvSpPr>
          <p:spPr>
            <a:xfrm>
              <a:off x="0" y="-146999"/>
              <a:ext cx="6178134" cy="968114"/>
            </a:xfrm>
            <a:prstGeom prst="roundRect">
              <a:avLst/>
            </a:prstGeom>
            <a:sp3d contourW="19050" prstMaterial="metal">
              <a:bevelT w="88900" h="203200"/>
              <a:bevelB w="165100" h="254000"/>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9" name="矩形: 圓角 4">
              <a:extLst>
                <a:ext uri="{FF2B5EF4-FFF2-40B4-BE49-F238E27FC236}">
                  <a16:creationId xmlns:a16="http://schemas.microsoft.com/office/drawing/2014/main" id="{EF537EFD-19E1-4241-8C23-76334982AA9A}"/>
                </a:ext>
              </a:extLst>
            </p:cNvPr>
            <p:cNvSpPr txBox="1"/>
            <p:nvPr/>
          </p:nvSpPr>
          <p:spPr>
            <a:xfrm>
              <a:off x="58267" y="-255957"/>
              <a:ext cx="7772264" cy="1077069"/>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zh-TW" altLang="en-US" sz="2800" b="0" i="0" kern="1200" dirty="0"/>
                <a:t>職場霸凌防治及處理實務案例研習</a:t>
              </a:r>
              <a:endParaRPr lang="zh-TW" altLang="en-US" sz="2800" kern="1200" dirty="0"/>
            </a:p>
          </p:txBody>
        </p:sp>
      </p:grpSp>
      <p:grpSp>
        <p:nvGrpSpPr>
          <p:cNvPr id="10" name="群組 9">
            <a:extLst>
              <a:ext uri="{FF2B5EF4-FFF2-40B4-BE49-F238E27FC236}">
                <a16:creationId xmlns:a16="http://schemas.microsoft.com/office/drawing/2014/main" id="{BB48FC7B-6DE2-4A05-929D-60310881E7DF}"/>
              </a:ext>
            </a:extLst>
          </p:cNvPr>
          <p:cNvGrpSpPr/>
          <p:nvPr/>
        </p:nvGrpSpPr>
        <p:grpSpPr>
          <a:xfrm>
            <a:off x="627601" y="3463997"/>
            <a:ext cx="6248655" cy="739997"/>
            <a:chOff x="18236" y="953733"/>
            <a:chExt cx="7888798" cy="855688"/>
          </a:xfrm>
          <a:scene3d>
            <a:camera prst="orthographicFront">
              <a:rot lat="0" lon="0" rev="0"/>
            </a:camera>
            <a:lightRig rig="contrasting" dir="t">
              <a:rot lat="0" lon="0" rev="1200000"/>
            </a:lightRig>
          </a:scene3d>
        </p:grpSpPr>
        <p:sp>
          <p:nvSpPr>
            <p:cNvPr id="11" name="矩形: 圓角 10">
              <a:extLst>
                <a:ext uri="{FF2B5EF4-FFF2-40B4-BE49-F238E27FC236}">
                  <a16:creationId xmlns:a16="http://schemas.microsoft.com/office/drawing/2014/main" id="{20CCAF86-006E-47F6-BB11-4F8F341184C1}"/>
                </a:ext>
              </a:extLst>
            </p:cNvPr>
            <p:cNvSpPr/>
            <p:nvPr/>
          </p:nvSpPr>
          <p:spPr>
            <a:xfrm>
              <a:off x="18236" y="953735"/>
              <a:ext cx="7888798" cy="800819"/>
            </a:xfrm>
            <a:prstGeom prst="roundRect">
              <a:avLst/>
            </a:prstGeom>
            <a:sp3d contourW="19050" prstMaterial="metal">
              <a:bevelT w="88900" h="203200"/>
              <a:bevelB w="165100" h="254000"/>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2" name="矩形: 圓角 4">
              <a:extLst>
                <a:ext uri="{FF2B5EF4-FFF2-40B4-BE49-F238E27FC236}">
                  <a16:creationId xmlns:a16="http://schemas.microsoft.com/office/drawing/2014/main" id="{828CB239-2ED6-4719-81B5-C7100F76D1D7}"/>
                </a:ext>
              </a:extLst>
            </p:cNvPr>
            <p:cNvSpPr txBox="1"/>
            <p:nvPr/>
          </p:nvSpPr>
          <p:spPr>
            <a:xfrm>
              <a:off x="49947" y="953733"/>
              <a:ext cx="7788904" cy="855688"/>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zh-TW" altLang="en-US" sz="2800" kern="1200" dirty="0"/>
                <a:t>職場霸凌防治及處理定義篇</a:t>
              </a:r>
              <a:r>
                <a:rPr lang="en-US" altLang="en-US" sz="2800" kern="1200" dirty="0"/>
                <a:t>(A)</a:t>
              </a:r>
              <a:endParaRPr lang="zh-TW" altLang="en-US" sz="2800" kern="1200" dirty="0"/>
            </a:p>
          </p:txBody>
        </p:sp>
      </p:grpSp>
      <p:grpSp>
        <p:nvGrpSpPr>
          <p:cNvPr id="13" name="群組 12">
            <a:extLst>
              <a:ext uri="{FF2B5EF4-FFF2-40B4-BE49-F238E27FC236}">
                <a16:creationId xmlns:a16="http://schemas.microsoft.com/office/drawing/2014/main" id="{0DDF9571-5FF5-4ACC-A640-0E501F7CCD65}"/>
              </a:ext>
            </a:extLst>
          </p:cNvPr>
          <p:cNvGrpSpPr/>
          <p:nvPr/>
        </p:nvGrpSpPr>
        <p:grpSpPr>
          <a:xfrm>
            <a:off x="627601" y="4302728"/>
            <a:ext cx="6759439" cy="692546"/>
            <a:chOff x="0" y="2571423"/>
            <a:chExt cx="7888798" cy="739995"/>
          </a:xfrm>
          <a:scene3d>
            <a:camera prst="orthographicFront">
              <a:rot lat="0" lon="0" rev="0"/>
            </a:camera>
            <a:lightRig rig="contrasting" dir="t">
              <a:rot lat="0" lon="0" rev="1200000"/>
            </a:lightRig>
          </a:scene3d>
        </p:grpSpPr>
        <p:sp>
          <p:nvSpPr>
            <p:cNvPr id="14" name="矩形: 圓角 13">
              <a:extLst>
                <a:ext uri="{FF2B5EF4-FFF2-40B4-BE49-F238E27FC236}">
                  <a16:creationId xmlns:a16="http://schemas.microsoft.com/office/drawing/2014/main" id="{748F8965-ACBA-44EF-AE7E-34A843DE65D7}"/>
                </a:ext>
              </a:extLst>
            </p:cNvPr>
            <p:cNvSpPr/>
            <p:nvPr/>
          </p:nvSpPr>
          <p:spPr>
            <a:xfrm>
              <a:off x="0" y="2571423"/>
              <a:ext cx="7888798" cy="739995"/>
            </a:xfrm>
            <a:prstGeom prst="roundRect">
              <a:avLst/>
            </a:prstGeom>
            <a:sp3d contourW="19050" prstMaterial="metal">
              <a:bevelT w="88900" h="203200"/>
              <a:bevelB w="165100" h="254000"/>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5" name="矩形: 圓角 4">
              <a:extLst>
                <a:ext uri="{FF2B5EF4-FFF2-40B4-BE49-F238E27FC236}">
                  <a16:creationId xmlns:a16="http://schemas.microsoft.com/office/drawing/2014/main" id="{B51F684E-AF98-4272-A430-C4BFFE0CB621}"/>
                </a:ext>
              </a:extLst>
            </p:cNvPr>
            <p:cNvSpPr txBox="1"/>
            <p:nvPr/>
          </p:nvSpPr>
          <p:spPr>
            <a:xfrm>
              <a:off x="49947" y="2756809"/>
              <a:ext cx="7788904" cy="370608"/>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zh-TW" altLang="en-US" sz="2800" kern="1200" dirty="0"/>
                <a:t>職場霸凌防治及處理之預防篇</a:t>
              </a:r>
              <a:r>
                <a:rPr lang="en-US" altLang="en-US" sz="2800" kern="1200" dirty="0"/>
                <a:t>(B)</a:t>
              </a:r>
              <a:endParaRPr lang="zh-TW" altLang="en-US" sz="2800" kern="1200" dirty="0"/>
            </a:p>
          </p:txBody>
        </p:sp>
      </p:grpSp>
      <p:grpSp>
        <p:nvGrpSpPr>
          <p:cNvPr id="19" name="群組 18">
            <a:extLst>
              <a:ext uri="{FF2B5EF4-FFF2-40B4-BE49-F238E27FC236}">
                <a16:creationId xmlns:a16="http://schemas.microsoft.com/office/drawing/2014/main" id="{0C4169EA-A716-4004-901B-0CBF84A325FA}"/>
              </a:ext>
            </a:extLst>
          </p:cNvPr>
          <p:cNvGrpSpPr/>
          <p:nvPr/>
        </p:nvGrpSpPr>
        <p:grpSpPr>
          <a:xfrm>
            <a:off x="627602" y="5210427"/>
            <a:ext cx="7544798" cy="594836"/>
            <a:chOff x="-572582" y="3895336"/>
            <a:chExt cx="8461380" cy="692546"/>
          </a:xfrm>
          <a:scene3d>
            <a:camera prst="orthographicFront">
              <a:rot lat="0" lon="0" rev="0"/>
            </a:camera>
            <a:lightRig rig="contrasting" dir="t">
              <a:rot lat="0" lon="0" rev="1200000"/>
            </a:lightRig>
          </a:scene3d>
        </p:grpSpPr>
        <p:sp>
          <p:nvSpPr>
            <p:cNvPr id="20" name="矩形: 圓角 19">
              <a:extLst>
                <a:ext uri="{FF2B5EF4-FFF2-40B4-BE49-F238E27FC236}">
                  <a16:creationId xmlns:a16="http://schemas.microsoft.com/office/drawing/2014/main" id="{6823C5FE-E4DA-4A32-9322-5BB2A2E66057}"/>
                </a:ext>
              </a:extLst>
            </p:cNvPr>
            <p:cNvSpPr/>
            <p:nvPr/>
          </p:nvSpPr>
          <p:spPr>
            <a:xfrm>
              <a:off x="-544414" y="3895336"/>
              <a:ext cx="8433212" cy="692546"/>
            </a:xfrm>
            <a:prstGeom prst="roundRect">
              <a:avLst/>
            </a:prstGeom>
            <a:sp3d contourW="19050" prstMaterial="metal">
              <a:bevelT w="88900" h="203200"/>
              <a:bevelB w="165100" h="254000"/>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1" name="矩形: 圓角 4">
              <a:extLst>
                <a:ext uri="{FF2B5EF4-FFF2-40B4-BE49-F238E27FC236}">
                  <a16:creationId xmlns:a16="http://schemas.microsoft.com/office/drawing/2014/main" id="{4DBAB2B1-60CB-4B63-BB74-AFBA270F0CA8}"/>
                </a:ext>
              </a:extLst>
            </p:cNvPr>
            <p:cNvSpPr txBox="1"/>
            <p:nvPr/>
          </p:nvSpPr>
          <p:spPr>
            <a:xfrm>
              <a:off x="-572582" y="3918296"/>
              <a:ext cx="8143464" cy="58310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zh-TW" altLang="en-US" sz="2800" kern="1200" dirty="0"/>
                <a:t>職場霸凌防治及處理之責任與救濟篇</a:t>
              </a:r>
              <a:r>
                <a:rPr lang="en-US" altLang="en-US" sz="2800" kern="1200" dirty="0"/>
                <a:t>(C)</a:t>
              </a:r>
              <a:endParaRPr lang="zh-TW" altLang="en-US" sz="2800" kern="1200" dirty="0"/>
            </a:p>
          </p:txBody>
        </p:sp>
      </p:grpSp>
    </p:spTree>
    <p:extLst>
      <p:ext uri="{BB962C8B-B14F-4D97-AF65-F5344CB8AC3E}">
        <p14:creationId xmlns:p14="http://schemas.microsoft.com/office/powerpoint/2010/main" val="2910195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115616" y="2276872"/>
            <a:ext cx="6696744" cy="1800200"/>
          </a:xfrm>
        </p:spPr>
        <p:txBody>
          <a:bodyPr>
            <a:normAutofit/>
          </a:bodyPr>
          <a:lstStyle/>
          <a:p>
            <a:pPr marL="0" indent="0" algn="ctr">
              <a:buNone/>
            </a:pPr>
            <a:r>
              <a:rPr lang="zh-TW" altLang="en-US" sz="7200" dirty="0">
                <a:latin typeface="標楷體" panose="03000509000000000000" pitchFamily="65" charset="-120"/>
                <a:ea typeface="標楷體" panose="03000509000000000000" pitchFamily="65" charset="-120"/>
              </a:rPr>
              <a:t>感謝聆聽宣導</a:t>
            </a:r>
            <a:endParaRPr lang="en-US" altLang="zh-TW" sz="72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42338095"/>
      </p:ext>
    </p:extLst>
  </p:cSld>
  <p:clrMapOvr>
    <a:masterClrMapping/>
  </p:clrMapOvr>
</p:sld>
</file>

<file path=ppt/theme/theme1.xml><?xml version="1.0" encoding="utf-8"?>
<a:theme xmlns:a="http://schemas.openxmlformats.org/drawingml/2006/main" name="圖庫">
  <a:themeElements>
    <a:clrScheme name="圖庫">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圖庫">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圖庫">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Gallery</Template>
  <TotalTime>10679</TotalTime>
  <Words>357</Words>
  <Application>Microsoft Office PowerPoint</Application>
  <PresentationFormat>如螢幕大小 (4:3)</PresentationFormat>
  <Paragraphs>20</Paragraphs>
  <Slides>9</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9</vt:i4>
      </vt:variant>
    </vt:vector>
  </HeadingPairs>
  <TitlesOfParts>
    <vt:vector size="16" baseType="lpstr">
      <vt:lpstr>微軟正黑體</vt:lpstr>
      <vt:lpstr>微軟正黑體 Light</vt:lpstr>
      <vt:lpstr>標楷體</vt:lpstr>
      <vt:lpstr>Arial</vt:lpstr>
      <vt:lpstr>Calibri</vt:lpstr>
      <vt:lpstr>Gill Sans MT</vt:lpstr>
      <vt:lpstr>圖庫</vt:lpstr>
      <vt:lpstr>職場霸凌宣導  人事室 </vt:lpstr>
      <vt:lpstr>重申各級機關首長及主管人員，均需秉持理性溝通，不應該有辱罵、霸凌等情形發生，並落實公務人員的心理輔導相關機制，營造合理的工作環境，避免憾事發生。   為建構健康友善之工作環境及避免同仁於執行職務時遭受身體或精神不法侵害，如因權力濫用與不公平的處罰造成之冒犯、威脅、冷落、孤立、侮辱行為或言語霸凌等，學校應提供員工免受霸凌侵犯之職場，使其安心投入工作。 </vt:lpstr>
      <vt:lpstr>PowerPoint 簡報</vt:lpstr>
      <vt:lpstr>本校員工職場霸凌事件調查處理作業流程</vt:lpstr>
      <vt:lpstr>本校員工職場霸凌防治與調查處理作業原則暨相關表件，置放於 </vt:lpstr>
      <vt:lpstr>本校職場霸凌申訴管道</vt:lpstr>
      <vt:lpstr>霸凌申訴平臺</vt:lpstr>
      <vt:lpstr>職場霸凌研習</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ad9182</dc:creator>
  <cp:lastModifiedBy>user</cp:lastModifiedBy>
  <cp:revision>329</cp:revision>
  <cp:lastPrinted>2016-08-20T07:49:58Z</cp:lastPrinted>
  <dcterms:created xsi:type="dcterms:W3CDTF">2013-09-03T03:36:04Z</dcterms:created>
  <dcterms:modified xsi:type="dcterms:W3CDTF">2025-06-24T06:54:21Z</dcterms:modified>
</cp:coreProperties>
</file>